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2/23/11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file://localhost/Users/robinhalbert/Documents/Presenter%20graphics/figure_highlight_something_800_clr.png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file://localhost/Users/robinhalbert/Desktop/Jacobsen%202011/Virti-Cue%20Production%20files/virti%20cue%20deanna.psd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file://localhost/Users/robinhalbert/Documents/Presenter%20graphics/question%20red%20stickman_question_mark_thinking_pc_400_clr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file://localhost/Users/robinhalbert/Desktop/Usability%20testing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file://localhost/Users/robinhalbert/Documents/Presenter%20graphics/finger%20up%20stick_figure_standing_great_idea_400_clr.p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file://localhost/Users/robinhalbert/Documents/Presenter%20graphics/undecided%20figure_confused_800_clr.pn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file://localhost/Users/robinhalbert/Documents/Presenter%20graphics/question%20stick_figure_sit_in_question_mark_400_clr-1.pn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3" Type="http://schemas.openxmlformats.org/officeDocument/2006/relationships/image" Target="file://localhost/Users/robinhalbert/Documents/Presenter%20graphics/blah%20stick_figure_blah_blah_blah_500_clr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colored_pencils_writing_pc_800_clr.png" TargetMode="External"/><Relationship Id="rId4" Type="http://schemas.openxmlformats.org/officeDocument/2006/relationships/image" Target="../media/image8.png"/><Relationship Id="rId5" Type="http://schemas.openxmlformats.org/officeDocument/2006/relationships/image" Target="file://localhost/Users/robinhalbert/Documents/Presenter%20graphics/light_bulb_color_array_800_clr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time%20juggling.gif" TargetMode="External"/><Relationship Id="rId4" Type="http://schemas.openxmlformats.org/officeDocument/2006/relationships/image" Target="../media/image10.png"/><Relationship Id="rId5" Type="http://schemas.openxmlformats.org/officeDocument/2006/relationships/image" Target="file://localhost/Users/robinhalbert/Documents/Presenter%20graphics/clock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Relationship Id="rId3" Type="http://schemas.openxmlformats.org/officeDocument/2006/relationships/image" Target="file://localhost/Users/robinhalbert/Documents/Presenter%20graphics/comparing%20big_jars_PA_500_clr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17020" y="5052545"/>
            <a:ext cx="5637010" cy="882119"/>
          </a:xfrm>
        </p:spPr>
        <p:txBody>
          <a:bodyPr/>
          <a:lstStyle/>
          <a:p>
            <a:r>
              <a:rPr lang="en-US" dirty="0" err="1" smtClean="0"/>
              <a:t>Vanita</a:t>
            </a:r>
            <a:r>
              <a:rPr lang="en-US" dirty="0" smtClean="0"/>
              <a:t>, Robin, Jeannette, &amp; Chris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60806" y="3132290"/>
            <a:ext cx="7175351" cy="179316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Production Paper Summary</a:t>
            </a:r>
            <a:endParaRPr lang="en-US" sz="3600" dirty="0"/>
          </a:p>
        </p:txBody>
      </p:sp>
      <p:pic>
        <p:nvPicPr>
          <p:cNvPr id="6" name="virti cue deanna.psd" descr="/Users/robinhalbert/Desktop/Jacobsen 2011/Virti-Cue Production files/virti cue deanna.psd"/>
          <p:cNvPicPr>
            <a:picLocks noChangeAspect="1"/>
          </p:cNvPicPr>
          <p:nvPr/>
        </p:nvPicPr>
        <p:blipFill>
          <a:blip r:link="rId2"/>
          <a:stretch>
            <a:fillRect/>
          </a:stretch>
        </p:blipFill>
        <p:spPr>
          <a:xfrm>
            <a:off x="927594" y="2753901"/>
            <a:ext cx="2914006" cy="1429951"/>
          </a:xfrm>
          <a:prstGeom prst="rect">
            <a:avLst/>
          </a:prstGeom>
        </p:spPr>
      </p:pic>
      <p:pic>
        <p:nvPicPr>
          <p:cNvPr id="8" name="figure_highlight_something_800_clr.png" descr="/Users/robinhalbert/Documents/Presenter graphics/figure_highlight_something_800_clr.png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772370" y="2249950"/>
            <a:ext cx="4032044" cy="460805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072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question red stickman_question_mark_thinking_pc_400_clr.png" descr="/Users/robinhalbert/Documents/Presenter graphics/question red stickman_question_mark_thinking_pc_4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64920" y="917538"/>
            <a:ext cx="4445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75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Social modeling for children with Asperger’s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Direction taken from usability testing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Tutorials to support first-time users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Clarify button names</a:t>
            </a:r>
            <a:endParaRPr lang="en-US" dirty="0"/>
          </a:p>
        </p:txBody>
      </p:sp>
      <p:pic>
        <p:nvPicPr>
          <p:cNvPr id="4" name="Usability testing.jpg" descr="/Users/robinhalbert/Desktop/Usability testing.jp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793289" y="3454122"/>
            <a:ext cx="2084016" cy="279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9927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728893"/>
            <a:ext cx="6512511" cy="1143000"/>
          </a:xfrm>
        </p:spPr>
        <p:txBody>
          <a:bodyPr/>
          <a:lstStyle/>
          <a:p>
            <a:r>
              <a:rPr lang="en-US" dirty="0" smtClean="0"/>
              <a:t>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868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Animation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Practical considerations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Functional considerations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Attract attention</a:t>
            </a:r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 smtClean="0"/>
              <a:t>Engage learners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Sustain motivation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Reduction of extraneous cognitive load</a:t>
            </a:r>
          </a:p>
        </p:txBody>
      </p:sp>
      <p:pic>
        <p:nvPicPr>
          <p:cNvPr id="5" name="finger up stick_figure_standing_great_idea_400_clr.png" descr="/Users/robinhalbert/Documents/Presenter graphics/finger up stick_figure_standing_great_idea_4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053124" y="731520"/>
            <a:ext cx="2798973" cy="407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510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828773"/>
            <a:ext cx="6512511" cy="1143000"/>
          </a:xfrm>
        </p:spPr>
        <p:txBody>
          <a:bodyPr/>
          <a:lstStyle/>
          <a:p>
            <a:r>
              <a:rPr lang="en-US" dirty="0" smtClean="0"/>
              <a:t>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0393" y="603098"/>
            <a:ext cx="6400800" cy="4097253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Animation – Research is inconclusive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Ayres et al. identify 2 characteristics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Information is transitory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Animations are a series of successive elements</a:t>
            </a:r>
            <a:endParaRPr lang="en-US" dirty="0"/>
          </a:p>
          <a:p>
            <a:pPr lvl="1">
              <a:lnSpc>
                <a:spcPct val="160000"/>
              </a:lnSpc>
            </a:pPr>
            <a:r>
              <a:rPr lang="en-US" dirty="0" smtClean="0"/>
              <a:t>To offset these characteristics: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‘tracing’ – leaving information on the screen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Build in user-control</a:t>
            </a:r>
            <a:endParaRPr lang="en-US" dirty="0"/>
          </a:p>
        </p:txBody>
      </p:sp>
      <p:pic>
        <p:nvPicPr>
          <p:cNvPr id="5" name="undecided figure_confused_800_clr.png" descr="/Users/robinhalbert/Documents/Presenter graphics/undecided figure_confused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424632" y="1184320"/>
            <a:ext cx="2510885" cy="33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67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43412" y="731520"/>
            <a:ext cx="6400800" cy="3474720"/>
          </a:xfrm>
        </p:spPr>
        <p:txBody>
          <a:bodyPr/>
          <a:lstStyle/>
          <a:p>
            <a:r>
              <a:rPr lang="en-US" dirty="0" smtClean="0"/>
              <a:t>Which format best meets learner needs?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Dynamic animated – with graphics, voice, text, </a:t>
            </a:r>
          </a:p>
          <a:p>
            <a:pPr lvl="1"/>
            <a:endParaRPr lang="en-US" dirty="0"/>
          </a:p>
          <a:p>
            <a:pPr marL="365760" lvl="1" indent="0" algn="ctr">
              <a:buNone/>
            </a:pPr>
            <a:r>
              <a:rPr lang="en-US" dirty="0"/>
              <a:t>o</a:t>
            </a:r>
            <a:r>
              <a:rPr lang="en-US" dirty="0" smtClean="0"/>
              <a:t>r</a:t>
            </a:r>
          </a:p>
          <a:p>
            <a:pPr marL="36576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Static graphical/textual presentation? </a:t>
            </a:r>
            <a:endParaRPr lang="en-US" dirty="0"/>
          </a:p>
        </p:txBody>
      </p:sp>
      <p:pic>
        <p:nvPicPr>
          <p:cNvPr id="5" name="question stick_figure_sit_in_question_mark_400_clr-1.png" descr="/Users/robinhalbert/Documents/Presenter graphics/question stick_figure_sit_in_question_mark_400_clr-1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21034" y="1327009"/>
            <a:ext cx="2452316" cy="261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789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 and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Include narration – this is a place holder</a:t>
            </a:r>
            <a:endParaRPr lang="en-US" dirty="0"/>
          </a:p>
        </p:txBody>
      </p:sp>
      <p:pic>
        <p:nvPicPr>
          <p:cNvPr id="4" name="blah stick_figure_blah_blah_blah_500_clr.gif" descr="/Users/robinhalbert/Documents/Presenter graphics/blah stick_figure_blah_blah_blah_500_clr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-82290" r="-82290"/>
          <a:stretch>
            <a:fillRect/>
          </a:stretch>
        </p:blipFill>
        <p:spPr>
          <a:xfrm>
            <a:off x="4159326" y="1384086"/>
            <a:ext cx="6091128" cy="330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282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</a:t>
            </a:r>
            <a:r>
              <a:rPr lang="en-US" dirty="0" smtClean="0"/>
              <a:t> and 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Facilitate learning rather than distract</a:t>
            </a:r>
          </a:p>
          <a:p>
            <a:r>
              <a:rPr lang="en-US" dirty="0" smtClean="0"/>
              <a:t>Pick &amp; use 1 or change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This text is for a place holder </a:t>
            </a:r>
            <a:endParaRPr lang="en-US" dirty="0"/>
          </a:p>
        </p:txBody>
      </p:sp>
      <p:pic>
        <p:nvPicPr>
          <p:cNvPr id="4" name="colored_pencils_writing_pc_800_clr.png" descr="/Users/robinhalbert/Documents/Presenter graphics/colored_pencils_writing_pc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0588" b="10588"/>
          <a:stretch>
            <a:fillRect/>
          </a:stretch>
        </p:blipFill>
        <p:spPr>
          <a:xfrm>
            <a:off x="6532448" y="2745012"/>
            <a:ext cx="2691736" cy="1461228"/>
          </a:xfrm>
          <a:prstGeom prst="rect">
            <a:avLst/>
          </a:prstGeom>
        </p:spPr>
      </p:pic>
      <p:pic>
        <p:nvPicPr>
          <p:cNvPr id="5" name="light_bulb_color_array_800_clr.png" descr="/Users/robinhalbert/Documents/Presenter graphics/light_bulb_color_array_800_clr.png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26247" y="385259"/>
            <a:ext cx="2035105" cy="203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464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756" y="5070757"/>
            <a:ext cx="6512511" cy="1143000"/>
          </a:xfrm>
        </p:spPr>
        <p:txBody>
          <a:bodyPr/>
          <a:lstStyle/>
          <a:p>
            <a:r>
              <a:rPr lang="en-US" dirty="0" smtClean="0"/>
              <a:t>Segment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Episodic nature</a:t>
            </a:r>
            <a:r>
              <a:rPr lang="en-US" dirty="0" smtClean="0"/>
              <a:t> of memory –</a:t>
            </a:r>
            <a:r>
              <a:rPr lang="en-US" dirty="0" smtClean="0"/>
              <a:t> </a:t>
            </a:r>
            <a:r>
              <a:rPr lang="en-US" dirty="0" smtClean="0"/>
              <a:t>Mayes &amp; Roberts (2001) – visual information most salient</a:t>
            </a:r>
          </a:p>
          <a:p>
            <a:r>
              <a:rPr lang="en-US" dirty="0" smtClean="0"/>
              <a:t>Optimal web video episode </a:t>
            </a:r>
            <a:r>
              <a:rPr lang="en-US" dirty="0" smtClean="0"/>
              <a:t>length – Nielsen (2005</a:t>
            </a:r>
            <a:r>
              <a:rPr lang="en-US" dirty="0" smtClean="0"/>
              <a:t>) - </a:t>
            </a:r>
            <a:r>
              <a:rPr lang="en-US" dirty="0" smtClean="0"/>
              <a:t>keep it short, less than one minute</a:t>
            </a:r>
            <a:endParaRPr lang="en-US" dirty="0" smtClean="0"/>
          </a:p>
          <a:p>
            <a:r>
              <a:rPr lang="en-US" dirty="0" smtClean="0"/>
              <a:t>Google </a:t>
            </a:r>
            <a:r>
              <a:rPr lang="en-US" dirty="0" err="1" smtClean="0"/>
              <a:t>Sketchup</a:t>
            </a:r>
            <a:r>
              <a:rPr lang="en-US" dirty="0" smtClean="0"/>
              <a:t> and Adobe tutorials – one to eight minute lengths</a:t>
            </a:r>
          </a:p>
          <a:p>
            <a:r>
              <a:rPr lang="en-US" dirty="0" smtClean="0"/>
              <a:t>Czerwinski &amp; Horvitz (2002) – let a previous task item fade from memory before introducing a new one</a:t>
            </a:r>
            <a:endParaRPr lang="en-US" dirty="0" smtClean="0"/>
          </a:p>
          <a:p>
            <a:r>
              <a:rPr lang="en-US" dirty="0" smtClean="0"/>
              <a:t>An issue of length or amount of information required to perform a task?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4370" y="58787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time juggling.gif" descr="/Users/robinhalbert/Documents/Presenter graphics/time juggling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858000" y="1705168"/>
            <a:ext cx="2286000" cy="3810000"/>
          </a:xfrm>
          <a:prstGeom prst="rect">
            <a:avLst/>
          </a:prstGeom>
        </p:spPr>
      </p:pic>
      <p:pic>
        <p:nvPicPr>
          <p:cNvPr id="8" name="clock.png" descr="/Users/robinhalbert/Documents/Presenter graphics/clock.png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76539" y="3710618"/>
            <a:ext cx="1254728" cy="136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508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4372168"/>
            <a:ext cx="7162800" cy="1143000"/>
          </a:xfrm>
        </p:spPr>
        <p:txBody>
          <a:bodyPr/>
          <a:lstStyle/>
          <a:p>
            <a:r>
              <a:rPr lang="en-US" dirty="0" smtClean="0"/>
              <a:t>Assessment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6663115" cy="34747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Usability testing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Parallel designs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Test efficacy of learning with mock-up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3-5 Users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Iterative design</a:t>
            </a:r>
          </a:p>
          <a:p>
            <a:endParaRPr lang="en-US" dirty="0"/>
          </a:p>
        </p:txBody>
      </p:sp>
      <p:pic>
        <p:nvPicPr>
          <p:cNvPr id="5" name="comparing big_jars_PA_500_clr.gif" descr="/Users/robinhalbert/Documents/Presenter graphics/comparing big_jars_PA_500_clr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759869" y="978676"/>
            <a:ext cx="2955170" cy="375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78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96</TotalTime>
  <Words>259</Words>
  <Application>Microsoft Macintosh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Slipstream</vt:lpstr>
      <vt:lpstr> Production Paper Summary</vt:lpstr>
      <vt:lpstr>Background</vt:lpstr>
      <vt:lpstr>Design Decisions</vt:lpstr>
      <vt:lpstr>Design Decisions</vt:lpstr>
      <vt:lpstr>Parallel Design</vt:lpstr>
      <vt:lpstr>Voice and Text</vt:lpstr>
      <vt:lpstr>Colour and Graphics</vt:lpstr>
      <vt:lpstr>Segment Length</vt:lpstr>
      <vt:lpstr>Assessment of Learning</vt:lpstr>
      <vt:lpstr>Questions?</vt:lpstr>
    </vt:vector>
  </TitlesOfParts>
  <Company>CBE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Production Paper Summary</dc:title>
  <dc:creator>Robin Halbert</dc:creator>
  <cp:lastModifiedBy>Calgary Board of Education</cp:lastModifiedBy>
  <cp:revision>11</cp:revision>
  <dcterms:created xsi:type="dcterms:W3CDTF">2011-02-24T01:24:03Z</dcterms:created>
  <dcterms:modified xsi:type="dcterms:W3CDTF">2011-02-24T01:46:56Z</dcterms:modified>
</cp:coreProperties>
</file>